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Montserrat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e70a7bd0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e70a7bd0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Шутка про запрет иностранных терминов.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636a5afa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636a5afa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636a5afa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636a5afa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636a5afa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636a5afa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e70a7b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e70a7b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636a5afa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636a5afa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e70a7bd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e70a7bd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e70a7bd0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e70a7bd0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e70a7bd0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e70a7bd0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636a5afa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636a5afa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636a5afa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636a5afa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Шутка про запрет иностранных терминов.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e70a7bd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e70a7bd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e70a7bd0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e70a7bd0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636a5afa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636a5afa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636a5afa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636a5afa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636a5afa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636a5afa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e70a7bd0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e70a7bd0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e70a7bd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e70a7bd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e70a7bd0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e70a7bd0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636a5afa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636a5afa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636a5afa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b636a5afa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Благодарности.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e70a7bd0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e70a7bd0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Везде нужен контроль!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e70a7bd0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e70a7bd0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… в современные программные решения.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e70a7bd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e70a7bd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e70a7bd0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e70a7bd0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Везде нужен контроль!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e70a7bd0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e70a7bd0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Везде нужен контроль!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636a5afa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636a5afa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благодаря общению с экспертами на площадке выделили конкретный кейс.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b636a5afa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b636a5afa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продукт нацелен в первую очередь на собственника и УК.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e70a7bd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e70a7bd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Сложности контроля бизнес-центров.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70a7bd0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70a7bd0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Есть проблемы…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3C3E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dviser.ru/index.php/%D0%A1%D1%82%D0%B0%D1%82%D1%8C%D1%8F:%D0%90%D0%A1%D0%A3%D0%97_-_%D0%90%D0%B2%D1%82%D0%BE%D0%BC%D0%B0%D1%82%D0%B8%D0%B7%D0%B8%D1%80%D0%BE%D0%B2%D0%B0%D0%BD%D0%BD%D1%8B%D0%B5_%D1%81%D0%B8%D1%81%D1%82%D0%B5%D0%BC%D1%8B_%D1%83%D0%BF%D1%80%D0%B0%D0%B2%D0%BB%D0%B5%D0%BD%D0%B8%D1%8F_%D0%B7%D0%B4%D0%B0%D0%BD%D0%B8%D1%8F%D0%BC%D0%B8_(%D0%90%D0%B2%D1%82%D0%BE%D0%BC%D0%B0%D1%82%D0%B8%D0%B7%D0%B0%D1%86%D0%B8%D1%8F_%D0%B7%D0%B4%D0%B0%D0%BD%D0%B8%D0%B9,_%D0%98%D0%BD%D1%82%D0%B5%D0%BB%D0%BB%D0%B5%D0%BA%D1%82%D1%83%D0%B0%D0%BB%D1%8C%D0%BD%D0%BE%D0%B5_%D0%B7%D0%B4%D0%B0%D0%BD%D0%B8%D0%B5)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dviser.ru/index.php/%D0%A1%D1%82%D0%B0%D1%82%D1%8C%D1%8F:%D0%90%D0%A1%D0%A3%D0%97_-_%D0%90%D0%B2%D1%82%D0%BE%D0%BC%D0%B0%D1%82%D0%B8%D0%B7%D0%B8%D1%80%D0%BE%D0%B2%D0%B0%D0%BD%D0%BD%D1%8B%D0%B5_%D1%81%D0%B8%D1%81%D1%82%D0%B5%D0%BC%D1%8B_%D1%83%D0%BF%D1%80%D0%B0%D0%B2%D0%BB%D0%B5%D0%BD%D0%B8%D1%8F_%D0%B7%D0%B4%D0%B0%D0%BD%D0%B8%D1%8F%D0%BC%D0%B8_(%D0%90%D0%B2%D1%82%D0%BE%D0%BC%D0%B0%D1%82%D0%B8%D0%B7%D0%B0%D1%86%D0%B8%D1%8F_%D0%B7%D0%B4%D0%B0%D0%BD%D0%B8%D0%B9,_%D0%98%D0%BD%D1%82%D0%B5%D0%BB%D0%BB%D0%B5%D0%BA%D1%82%D1%83%D0%B0%D0%BB%D1%8C%D0%BD%D0%BE%D0%B5_%D0%B7%D0%B4%D0%B0%D0%BD%D0%B8%D0%B5)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bguide.rbc.ru/smart-home?utm_source=spbguide&amp;utm_medium=main&amp;utm_campaign=824628-smart-home&amp;from=column_13#dow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dmin.urbanlabs.ru" TargetMode="External"/><Relationship Id="rId5" Type="http://schemas.openxmlformats.org/officeDocument/2006/relationships/hyperlink" Target="https://client.urbanlabs.ru" TargetMode="External"/><Relationship Id="rId4" Type="http://schemas.openxmlformats.org/officeDocument/2006/relationships/hyperlink" Target="https://urbanlabs.r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50" y="627662"/>
            <a:ext cx="5683502" cy="3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Прибыль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Оптимизация расходов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latin typeface="Montserrat"/>
                <a:ea typeface="Montserrat"/>
                <a:cs typeface="Montserrat"/>
                <a:sym typeface="Montserrat"/>
              </a:rPr>
              <a:t>Цифровая трансформация</a:t>
            </a:r>
            <a:endParaRPr sz="4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Автоматизация и цифровизация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Цели и задачи цифровизации зданий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Энергосбережение и оптимизация расходов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Автоматизация инженерных и бизнес процессов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Финансовая дисциплина и контроль задолженностей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Сквозная аналитика, отчетность и достоверность данных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Мобильный доступ ко всем модулям, системам и отчетам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latin typeface="Montserrat"/>
                <a:ea typeface="Montserrat"/>
                <a:cs typeface="Montserrat"/>
                <a:sym typeface="Montserrat"/>
              </a:rPr>
              <a:t>BMS (Building Management System)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latin typeface="Montserrat"/>
                <a:ea typeface="Montserrat"/>
                <a:cs typeface="Montserrat"/>
                <a:sym typeface="Montserrat"/>
              </a:rPr>
              <a:t>АСУЗ (Система Управления Зданием)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3696300" y="22035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540600" y="3029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Датчики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40600" y="12466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Камеры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540600" y="21903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ЖКХ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40600" y="40777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ЭДО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540600" y="3134000"/>
            <a:ext cx="17514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Заявки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26"/>
          <p:cNvCxnSpPr>
            <a:stCxn id="162" idx="3"/>
            <a:endCxn id="161" idx="1"/>
          </p:cNvCxnSpPr>
          <p:nvPr/>
        </p:nvCxnSpPr>
        <p:spPr>
          <a:xfrm>
            <a:off x="2292000" y="671150"/>
            <a:ext cx="1404300" cy="190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6"/>
          <p:cNvCxnSpPr>
            <a:stCxn id="163" idx="3"/>
            <a:endCxn id="161" idx="1"/>
          </p:cNvCxnSpPr>
          <p:nvPr/>
        </p:nvCxnSpPr>
        <p:spPr>
          <a:xfrm>
            <a:off x="2292000" y="1614850"/>
            <a:ext cx="1404300" cy="95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26"/>
          <p:cNvCxnSpPr>
            <a:stCxn id="164" idx="3"/>
            <a:endCxn id="161" idx="1"/>
          </p:cNvCxnSpPr>
          <p:nvPr/>
        </p:nvCxnSpPr>
        <p:spPr>
          <a:xfrm>
            <a:off x="2292000" y="2558550"/>
            <a:ext cx="1404300" cy="1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26"/>
          <p:cNvCxnSpPr>
            <a:stCxn id="166" idx="3"/>
            <a:endCxn id="161" idx="1"/>
          </p:cNvCxnSpPr>
          <p:nvPr/>
        </p:nvCxnSpPr>
        <p:spPr>
          <a:xfrm rot="10800000" flipH="1">
            <a:off x="2292000" y="2571650"/>
            <a:ext cx="1404300" cy="93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1" name="Google Shape;171;p26"/>
          <p:cNvCxnSpPr>
            <a:stCxn id="165" idx="3"/>
            <a:endCxn id="161" idx="1"/>
          </p:cNvCxnSpPr>
          <p:nvPr/>
        </p:nvCxnSpPr>
        <p:spPr>
          <a:xfrm rot="10800000" flipH="1">
            <a:off x="2292000" y="2571850"/>
            <a:ext cx="1404300" cy="187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2" name="Google Shape;172;p26"/>
          <p:cNvSpPr/>
          <p:nvPr/>
        </p:nvSpPr>
        <p:spPr>
          <a:xfrm>
            <a:off x="6276125" y="917950"/>
            <a:ext cx="2131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Мониторинг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6276125" y="2203500"/>
            <a:ext cx="2131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26"/>
          <p:cNvCxnSpPr>
            <a:stCxn id="161" idx="3"/>
            <a:endCxn id="172" idx="1"/>
          </p:cNvCxnSpPr>
          <p:nvPr/>
        </p:nvCxnSpPr>
        <p:spPr>
          <a:xfrm rot="10800000" flipH="1">
            <a:off x="5447700" y="1286250"/>
            <a:ext cx="828300" cy="1285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5" name="Google Shape;175;p26"/>
          <p:cNvCxnSpPr>
            <a:stCxn id="161" idx="3"/>
            <a:endCxn id="173" idx="1"/>
          </p:cNvCxnSpPr>
          <p:nvPr/>
        </p:nvCxnSpPr>
        <p:spPr>
          <a:xfrm>
            <a:off x="5447700" y="2571750"/>
            <a:ext cx="82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26"/>
          <p:cNvSpPr/>
          <p:nvPr/>
        </p:nvSpPr>
        <p:spPr>
          <a:xfrm>
            <a:off x="6276125" y="3489050"/>
            <a:ext cx="2131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Алерты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p26"/>
          <p:cNvCxnSpPr>
            <a:stCxn id="161" idx="3"/>
            <a:endCxn id="176" idx="1"/>
          </p:cNvCxnSpPr>
          <p:nvPr/>
        </p:nvCxnSpPr>
        <p:spPr>
          <a:xfrm>
            <a:off x="5447700" y="2571750"/>
            <a:ext cx="828300" cy="1285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72" y="2135747"/>
            <a:ext cx="6324850" cy="22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75" y="151250"/>
            <a:ext cx="2731850" cy="27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927" y="699238"/>
            <a:ext cx="2009147" cy="408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r="891"/>
          <a:stretch/>
        </p:blipFill>
        <p:spPr>
          <a:xfrm>
            <a:off x="152400" y="422025"/>
            <a:ext cx="6661652" cy="429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3700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334" y="588025"/>
            <a:ext cx="1949790" cy="396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152400"/>
            <a:ext cx="539701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076" y="334475"/>
            <a:ext cx="2199001" cy="44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9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Смарт-управление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" name="Google Shape;60;p14"/>
          <p:cNvCxnSpPr/>
          <p:nvPr/>
        </p:nvCxnSpPr>
        <p:spPr>
          <a:xfrm rot="10800000" flipH="1">
            <a:off x="1307850" y="2150850"/>
            <a:ext cx="2253000" cy="10221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4"/>
          <p:cNvSpPr txBox="1"/>
          <p:nvPr/>
        </p:nvSpPr>
        <p:spPr>
          <a:xfrm>
            <a:off x="923175" y="1447350"/>
            <a:ext cx="27518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Умное</a:t>
            </a:r>
            <a:endParaRPr sz="5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7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7912"/>
            <a:ext cx="9144000" cy="332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3232950" y="1891650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SERVER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3232950" y="36381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DB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176825" y="1891650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BUS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4"/>
          <p:cNvCxnSpPr>
            <a:stCxn id="224" idx="3"/>
            <a:endCxn id="222" idx="1"/>
          </p:cNvCxnSpPr>
          <p:nvPr/>
        </p:nvCxnSpPr>
        <p:spPr>
          <a:xfrm>
            <a:off x="2854925" y="2571750"/>
            <a:ext cx="37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" name="Google Shape;226;p34"/>
          <p:cNvCxnSpPr>
            <a:stCxn id="222" idx="2"/>
            <a:endCxn id="223" idx="0"/>
          </p:cNvCxnSpPr>
          <p:nvPr/>
        </p:nvCxnSpPr>
        <p:spPr>
          <a:xfrm>
            <a:off x="4572000" y="3251850"/>
            <a:ext cx="0" cy="38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300" y="2319275"/>
            <a:ext cx="736499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185" y="2426135"/>
            <a:ext cx="1477350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101" y="4114700"/>
            <a:ext cx="736499" cy="73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383" y="4265188"/>
            <a:ext cx="1646942" cy="4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6289075" y="1891650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WEBAPP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4"/>
          <p:cNvCxnSpPr>
            <a:stCxn id="222" idx="3"/>
            <a:endCxn id="231" idx="1"/>
          </p:cNvCxnSpPr>
          <p:nvPr/>
        </p:nvCxnSpPr>
        <p:spPr>
          <a:xfrm>
            <a:off x="5911050" y="2571750"/>
            <a:ext cx="37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3" name="Google Shape;2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3675" y="2486688"/>
            <a:ext cx="1477350" cy="4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9987" y="2426150"/>
            <a:ext cx="522749" cy="5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3232950" y="2565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PWA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" name="Google Shape;236;p34"/>
          <p:cNvCxnSpPr>
            <a:stCxn id="235" idx="2"/>
            <a:endCxn id="222" idx="0"/>
          </p:cNvCxnSpPr>
          <p:nvPr/>
        </p:nvCxnSpPr>
        <p:spPr>
          <a:xfrm>
            <a:off x="4572000" y="1616725"/>
            <a:ext cx="0" cy="27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237" name="Google Shape;23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3862" y="735800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500" y="796338"/>
            <a:ext cx="1477350" cy="401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176825" y="2565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0" name="Google Shape;240;p34"/>
          <p:cNvCxnSpPr>
            <a:stCxn id="239" idx="2"/>
            <a:endCxn id="224" idx="0"/>
          </p:cNvCxnSpPr>
          <p:nvPr/>
        </p:nvCxnSpPr>
        <p:spPr>
          <a:xfrm>
            <a:off x="1515875" y="1616725"/>
            <a:ext cx="0" cy="27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5" y="2319275"/>
            <a:ext cx="736499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529" y="2356365"/>
            <a:ext cx="1328997" cy="6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065" y="666600"/>
            <a:ext cx="845608" cy="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6289075" y="36381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ANALYTICS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0325" y="4018499"/>
            <a:ext cx="1646949" cy="4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5459" y="4443925"/>
            <a:ext cx="1096679" cy="52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4"/>
          <p:cNvCxnSpPr>
            <a:stCxn id="223" idx="3"/>
            <a:endCxn id="244" idx="1"/>
          </p:cNvCxnSpPr>
          <p:nvPr/>
        </p:nvCxnSpPr>
        <p:spPr>
          <a:xfrm>
            <a:off x="5911050" y="4318225"/>
            <a:ext cx="37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8" name="Google Shape;248;p34"/>
          <p:cNvSpPr/>
          <p:nvPr/>
        </p:nvSpPr>
        <p:spPr>
          <a:xfrm>
            <a:off x="6289075" y="2565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37425" y="568574"/>
            <a:ext cx="1011025" cy="101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4"/>
          <p:cNvCxnSpPr>
            <a:stCxn id="248" idx="1"/>
            <a:endCxn id="235" idx="3"/>
          </p:cNvCxnSpPr>
          <p:nvPr/>
        </p:nvCxnSpPr>
        <p:spPr>
          <a:xfrm rot="10800000">
            <a:off x="5911075" y="936625"/>
            <a:ext cx="37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1" name="Google Shape;251;p34"/>
          <p:cNvCxnSpPr>
            <a:stCxn id="248" idx="2"/>
            <a:endCxn id="231" idx="0"/>
          </p:cNvCxnSpPr>
          <p:nvPr/>
        </p:nvCxnSpPr>
        <p:spPr>
          <a:xfrm>
            <a:off x="7628125" y="1616725"/>
            <a:ext cx="0" cy="27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2" name="Google Shape;252;p34"/>
          <p:cNvSpPr/>
          <p:nvPr/>
        </p:nvSpPr>
        <p:spPr>
          <a:xfrm>
            <a:off x="176825" y="3638125"/>
            <a:ext cx="2678100" cy="136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URBANLABS QUEUE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8594" y="4280718"/>
            <a:ext cx="2554557" cy="40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>
            <a:stCxn id="224" idx="2"/>
            <a:endCxn id="252" idx="0"/>
          </p:cNvCxnSpPr>
          <p:nvPr/>
        </p:nvCxnSpPr>
        <p:spPr>
          <a:xfrm>
            <a:off x="1515875" y="3251850"/>
            <a:ext cx="0" cy="38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430700" y="401825"/>
            <a:ext cx="31191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4522425" y="401825"/>
            <a:ext cx="4318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Технические ограничения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4522400" y="1346175"/>
            <a:ext cx="4318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Бизнес-ограничения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430700" y="2335450"/>
            <a:ext cx="31191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Развитие продукта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4522400" y="2335450"/>
            <a:ext cx="4318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Экосистема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522400" y="3324725"/>
            <a:ext cx="4318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Замещение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смежных систем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" name="Google Shape;265;p35"/>
          <p:cNvCxnSpPr>
            <a:stCxn id="259" idx="3"/>
            <a:endCxn id="260" idx="1"/>
          </p:cNvCxnSpPr>
          <p:nvPr/>
        </p:nvCxnSpPr>
        <p:spPr>
          <a:xfrm>
            <a:off x="3549800" y="77007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" name="Google Shape;266;p35"/>
          <p:cNvCxnSpPr>
            <a:stCxn id="259" idx="3"/>
            <a:endCxn id="261" idx="1"/>
          </p:cNvCxnSpPr>
          <p:nvPr/>
        </p:nvCxnSpPr>
        <p:spPr>
          <a:xfrm>
            <a:off x="3549800" y="770075"/>
            <a:ext cx="972600" cy="94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p35"/>
          <p:cNvCxnSpPr/>
          <p:nvPr/>
        </p:nvCxnSpPr>
        <p:spPr>
          <a:xfrm>
            <a:off x="3549800" y="2713900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8" name="Google Shape;268;p35"/>
          <p:cNvCxnSpPr/>
          <p:nvPr/>
        </p:nvCxnSpPr>
        <p:spPr>
          <a:xfrm>
            <a:off x="3549800" y="2713900"/>
            <a:ext cx="972600" cy="94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9" name="Google Shape;269;p35"/>
          <p:cNvSpPr/>
          <p:nvPr/>
        </p:nvSpPr>
        <p:spPr>
          <a:xfrm>
            <a:off x="430700" y="4269075"/>
            <a:ext cx="31191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Бизнес-модель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4522400" y="4269075"/>
            <a:ext cx="4318500" cy="73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Индивидуальный подход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" name="Google Shape;271;p35"/>
          <p:cNvCxnSpPr/>
          <p:nvPr/>
        </p:nvCxnSpPr>
        <p:spPr>
          <a:xfrm>
            <a:off x="3549800" y="463732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Эффективность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Потребление энергии, воды, газа, тепла и другие расходы</a:t>
            </a:r>
            <a:endParaRPr sz="2000"/>
          </a:p>
        </p:txBody>
      </p:sp>
      <p:sp>
        <p:nvSpPr>
          <p:cNvPr id="278" name="Google Shape;278;p36"/>
          <p:cNvSpPr txBox="1"/>
          <p:nvPr/>
        </p:nvSpPr>
        <p:spPr>
          <a:xfrm>
            <a:off x="7803175" y="4568875"/>
            <a:ext cx="11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2945400" y="1942975"/>
            <a:ext cx="4132500" cy="18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0000">
                <a:solidFill>
                  <a:schemeClr val="lt2"/>
                </a:solidFill>
              </a:rPr>
              <a:t>30%</a:t>
            </a:r>
            <a:r>
              <a:rPr lang="ru" sz="10000">
                <a:solidFill>
                  <a:srgbClr val="00FF00"/>
                </a:solidFill>
              </a:rPr>
              <a:t>↓</a:t>
            </a:r>
            <a:endParaRPr sz="10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Правило 100-10-1.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Стоимость внедрения АСУЗ от 1% стоимости здания.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Средний срок окупаемости «умных» решений составляет 5-7 лет. Есть предложения и на более короткие сроки, например, 1-3 года.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Окупаемость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7803175" y="4568875"/>
            <a:ext cx="11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Тенденции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только около 5% российских УК применяют цифровые решения.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Объем российского рынка АСУЗ составлял на конец 2010 года примерно $220-260 млн.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Интерес к системам умного дома проявляют 47% покупателей жилья в России, а 32% уже готовы за них платить.</a:t>
            </a: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7803175" y="4568875"/>
            <a:ext cx="11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111.mp4" descr="11111.mp4">
            <a:hlinkClick r:id="" action="ppaction://media"/>
            <a:extLst>
              <a:ext uri="{FF2B5EF4-FFF2-40B4-BE49-F238E27FC236}">
                <a16:creationId xmlns:a16="http://schemas.microsoft.com/office/drawing/2014/main" id="{39020D97-81D5-3947-968B-DC59CF80E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425" y="1349225"/>
            <a:ext cx="15811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250" y="1078262"/>
            <a:ext cx="5683502" cy="3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747350"/>
            <a:ext cx="9144003" cy="609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629025" y="20442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Оборудование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882025" y="2044200"/>
            <a:ext cx="1148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Учет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882025" y="25715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Обслуживание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882025" y="4616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030725" y="2044200"/>
            <a:ext cx="26475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Систематизация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181825" y="25716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29025" y="4616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Заявки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882025" y="9890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52425" y="36268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владения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905425" y="41542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905425" y="36268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401825" y="3626800"/>
            <a:ext cx="4016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Финансовая дисциплина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205225" y="4154200"/>
            <a:ext cx="32133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Отчетность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14104"/>
          <a:stretch/>
        </p:blipFill>
        <p:spPr>
          <a:xfrm>
            <a:off x="0" y="0"/>
            <a:ext cx="4056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850" y="0"/>
            <a:ext cx="5087150" cy="129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5">
            <a:alphaModFix/>
          </a:blip>
          <a:srcRect t="22564"/>
          <a:stretch/>
        </p:blipFill>
        <p:spPr>
          <a:xfrm>
            <a:off x="4056850" y="1295775"/>
            <a:ext cx="5087151" cy="114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852" y="2416425"/>
            <a:ext cx="5087149" cy="27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938" y="744688"/>
            <a:ext cx="3654125" cy="3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3145350" y="0"/>
            <a:ext cx="28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rgbClr val="3C3E3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https://urbanlabs.ru</a:t>
            </a:r>
            <a:endParaRPr sz="2000">
              <a:solidFill>
                <a:srgbClr val="3C3E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-12" y="4527925"/>
            <a:ext cx="43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rgbClr val="3C3E3D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https://client.urbanlabs.ru</a:t>
            </a:r>
            <a:endParaRPr sz="2000">
              <a:solidFill>
                <a:srgbClr val="3C3E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4768188" y="4527925"/>
            <a:ext cx="43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rgbClr val="3C3E3D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https://admin.urbanlabs.ru</a:t>
            </a:r>
            <a:endParaRPr sz="2000">
              <a:solidFill>
                <a:srgbClr val="3C3E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629025" y="20442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Оборудование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882025" y="2044200"/>
            <a:ext cx="1148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Учет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882025" y="25715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Обслуживание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882025" y="4616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030725" y="2044200"/>
            <a:ext cx="26475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Систематизация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181825" y="25716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29025" y="4616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Заявки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882025" y="9890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52425" y="36268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владения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905425" y="41542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2905425" y="36268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401825" y="3626800"/>
            <a:ext cx="4016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Финансовая дисциплина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205225" y="4154200"/>
            <a:ext cx="32133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Отчетность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29025" y="20442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Оборудование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882025" y="2044200"/>
            <a:ext cx="1148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Учет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882025" y="25715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Обслуживание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882025" y="4616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Планирование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030725" y="2044200"/>
            <a:ext cx="26475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Систематизация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181825" y="25716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29025" y="4616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Заявки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882025" y="9890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652425" y="3626800"/>
            <a:ext cx="2253000" cy="10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владения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905425" y="4154200"/>
            <a:ext cx="22998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sz="2000">
              <a:solidFill>
                <a:schemeClr val="dk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905425" y="3626800"/>
            <a:ext cx="14964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401825" y="3626800"/>
            <a:ext cx="40167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Финансовая дисциплина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205225" y="4154200"/>
            <a:ext cx="3213300" cy="52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Отчетность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6539275" y="296750"/>
            <a:ext cx="23442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latin typeface="Montserrat"/>
                <a:ea typeface="Montserrat"/>
                <a:cs typeface="Montserrat"/>
                <a:sym typeface="Montserrat"/>
              </a:rPr>
              <a:t>IoT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Бизнес-центры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Офисы и коворкинги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latin typeface="Montserrat"/>
                <a:ea typeface="Montserrat"/>
                <a:cs typeface="Montserrat"/>
                <a:sym typeface="Montserrat"/>
              </a:rPr>
              <a:t>Собственник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Управляющая компания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513" y="114664"/>
            <a:ext cx="6560975" cy="49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663" y="907613"/>
            <a:ext cx="4754676" cy="33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Macintosh PowerPoint</Application>
  <PresentationFormat>Экран (16:9)</PresentationFormat>
  <Paragraphs>120</Paragraphs>
  <Slides>31</Slides>
  <Notes>31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Montserrat</vt:lpstr>
      <vt:lpstr>Simple Dark</vt:lpstr>
      <vt:lpstr>Презентация PowerPoint</vt:lpstr>
      <vt:lpstr>Смарт-управление</vt:lpstr>
      <vt:lpstr>Презентация PowerPoint</vt:lpstr>
      <vt:lpstr>Презентация PowerPoint</vt:lpstr>
      <vt:lpstr>IoT</vt:lpstr>
      <vt:lpstr>Бизнес-центры Офисы и коворкинги</vt:lpstr>
      <vt:lpstr>Собственник Управляющая компания</vt:lpstr>
      <vt:lpstr>Презентация PowerPoint</vt:lpstr>
      <vt:lpstr>Презентация PowerPoint</vt:lpstr>
      <vt:lpstr>Прибыль Оптимизация расходов</vt:lpstr>
      <vt:lpstr>Цифровая трансформация Автоматизация и цифровизация</vt:lpstr>
      <vt:lpstr>Цели и задачи цифровизации зданий</vt:lpstr>
      <vt:lpstr>BMS (Building Management System) АСУЗ (Система Управления Зданием)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Эффективность</vt:lpstr>
      <vt:lpstr>Окупаемость</vt:lpstr>
      <vt:lpstr>Тенденции</vt:lpstr>
      <vt:lpstr>Презентация PowerPoint</vt:lpstr>
      <vt:lpstr>Презентация PowerPoint</vt:lpstr>
      <vt:lpstr>Команда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</cp:revision>
  <dcterms:modified xsi:type="dcterms:W3CDTF">2023-02-19T11:41:30Z</dcterms:modified>
</cp:coreProperties>
</file>